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74" r:id="rId4"/>
    <p:sldId id="288" r:id="rId5"/>
    <p:sldId id="291" r:id="rId6"/>
    <p:sldId id="292" r:id="rId7"/>
    <p:sldId id="293" r:id="rId8"/>
    <p:sldId id="294" r:id="rId9"/>
    <p:sldId id="305" r:id="rId10"/>
    <p:sldId id="295" r:id="rId11"/>
    <p:sldId id="319" r:id="rId12"/>
    <p:sldId id="296" r:id="rId13"/>
    <p:sldId id="311" r:id="rId14"/>
    <p:sldId id="312" r:id="rId15"/>
    <p:sldId id="316" r:id="rId16"/>
    <p:sldId id="317" r:id="rId17"/>
    <p:sldId id="318" r:id="rId18"/>
    <p:sldId id="314" r:id="rId19"/>
    <p:sldId id="313" r:id="rId20"/>
    <p:sldId id="299" r:id="rId21"/>
    <p:sldId id="321" r:id="rId22"/>
    <p:sldId id="323" r:id="rId23"/>
    <p:sldId id="322" r:id="rId24"/>
    <p:sldId id="320" r:id="rId25"/>
    <p:sldId id="325" r:id="rId26"/>
    <p:sldId id="332" r:id="rId27"/>
    <p:sldId id="333" r:id="rId28"/>
    <p:sldId id="334" r:id="rId29"/>
    <p:sldId id="336" r:id="rId30"/>
    <p:sldId id="338" r:id="rId31"/>
    <p:sldId id="337" r:id="rId32"/>
    <p:sldId id="324" r:id="rId33"/>
    <p:sldId id="339" r:id="rId34"/>
    <p:sldId id="340" r:id="rId35"/>
    <p:sldId id="341" r:id="rId36"/>
    <p:sldId id="331" r:id="rId37"/>
    <p:sldId id="300" r:id="rId38"/>
    <p:sldId id="301" r:id="rId39"/>
    <p:sldId id="302" r:id="rId40"/>
    <p:sldId id="303" r:id="rId41"/>
    <p:sldId id="304" r:id="rId42"/>
    <p:sldId id="287" r:id="rId43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G마켓 산스 Bold" panose="02000000000000000000" pitchFamily="50" charset="-127"/>
      <p:regular r:id="rId50"/>
    </p:embeddedFont>
    <p:embeddedFont>
      <p:font typeface="G마켓 산스 Medium" panose="02000000000000000000" pitchFamily="50" charset="-12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4E0"/>
    <a:srgbClr val="FBFBFB"/>
    <a:srgbClr val="70DDFC"/>
    <a:srgbClr val="6F6F6F"/>
    <a:srgbClr val="000000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47" y="235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연도별 제주도 관광객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 formatCode="#,##0">
                  <c:v>1250046</c:v>
                </c:pt>
                <c:pt idx="1">
                  <c:v>628804</c:v>
                </c:pt>
                <c:pt idx="2">
                  <c:v>480762</c:v>
                </c:pt>
                <c:pt idx="3">
                  <c:v>542258</c:v>
                </c:pt>
                <c:pt idx="4">
                  <c:v>768102</c:v>
                </c:pt>
                <c:pt idx="5">
                  <c:v>863417</c:v>
                </c:pt>
                <c:pt idx="6">
                  <c:v>992476</c:v>
                </c:pt>
                <c:pt idx="7">
                  <c:v>1133095</c:v>
                </c:pt>
                <c:pt idx="8">
                  <c:v>729677</c:v>
                </c:pt>
                <c:pt idx="9">
                  <c:v>1078243</c:v>
                </c:pt>
                <c:pt idx="10">
                  <c:v>1143700</c:v>
                </c:pt>
                <c:pt idx="11">
                  <c:v>625865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DA-4A5E-99F8-564059DFFC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 formatCode="#,##0">
                  <c:v>1170802</c:v>
                </c:pt>
                <c:pt idx="1">
                  <c:v>1029503</c:v>
                </c:pt>
                <c:pt idx="2">
                  <c:v>873086</c:v>
                </c:pt>
                <c:pt idx="3">
                  <c:v>1178456</c:v>
                </c:pt>
                <c:pt idx="4">
                  <c:v>1306537</c:v>
                </c:pt>
                <c:pt idx="5">
                  <c:v>1283470</c:v>
                </c:pt>
                <c:pt idx="6">
                  <c:v>1263332</c:v>
                </c:pt>
                <c:pt idx="7">
                  <c:v>1281608</c:v>
                </c:pt>
                <c:pt idx="8">
                  <c:v>1059157</c:v>
                </c:pt>
                <c:pt idx="9">
                  <c:v>1281644</c:v>
                </c:pt>
                <c:pt idx="10">
                  <c:v>1149568</c:v>
                </c:pt>
                <c:pt idx="11">
                  <c:v>1012339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DA-4A5E-99F8-564059DFF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6971208"/>
        <c:axId val="696972288"/>
      </c:lineChart>
      <c:catAx>
        <c:axId val="696971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6972288"/>
        <c:crosses val="autoZero"/>
        <c:auto val="1"/>
        <c:lblAlgn val="ctr"/>
        <c:lblOffset val="100"/>
        <c:noMultiLvlLbl val="0"/>
      </c:catAx>
      <c:valAx>
        <c:axId val="69697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6971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tjeju.or.kr/web/bbs/bbsList.do?bbsId=TOURSTAT" TargetMode="External"/><Relationship Id="rId2" Type="http://schemas.openxmlformats.org/officeDocument/2006/relationships/hyperlink" Target="http://www.healthinnews.co.kr/news/articleView.html?idxno=35541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F8FF4A-0861-45C5-8E68-69EDBCD208D1}"/>
              </a:ext>
            </a:extLst>
          </p:cNvPr>
          <p:cNvGrpSpPr/>
          <p:nvPr/>
        </p:nvGrpSpPr>
        <p:grpSpPr>
          <a:xfrm>
            <a:off x="506325" y="1015965"/>
            <a:ext cx="5060757" cy="857659"/>
            <a:chOff x="718637" y="1508001"/>
            <a:chExt cx="5060757" cy="857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5F75-F745-4762-B608-3026CBCC43CC}"/>
                </a:ext>
              </a:extLst>
            </p:cNvPr>
            <p:cNvSpPr txBox="1"/>
            <p:nvPr/>
          </p:nvSpPr>
          <p:spPr>
            <a:xfrm>
              <a:off x="718637" y="1508001"/>
              <a:ext cx="3804247" cy="770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창의 설계 프로젝트</a:t>
              </a:r>
              <a:endParaRPr lang="en-US" sz="36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0D5FF6-F0E3-4FC6-B0D2-436C44AAB908}"/>
                </a:ext>
              </a:extLst>
            </p:cNvPr>
            <p:cNvSpPr/>
            <p:nvPr/>
          </p:nvSpPr>
          <p:spPr>
            <a:xfrm>
              <a:off x="842992" y="2304147"/>
              <a:ext cx="4936402" cy="6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8559800" y="5156688"/>
            <a:ext cx="3442820" cy="144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Presenter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안정환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Team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건우 없는 건우 팀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Subject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창의설계프로젝트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Members :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안정환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정민수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조시완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DA250-CE8D-4AC0-A89C-B22F1F81D822}"/>
              </a:ext>
            </a:extLst>
          </p:cNvPr>
          <p:cNvSpPr txBox="1"/>
          <p:nvPr/>
        </p:nvSpPr>
        <p:spPr>
          <a:xfrm>
            <a:off x="547942" y="1980940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 설계 발표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0D93B2-1775-6835-FF0A-8CA9B53CF7D4}"/>
              </a:ext>
            </a:extLst>
          </p:cNvPr>
          <p:cNvCxnSpPr>
            <a:cxnSpLocks/>
          </p:cNvCxnSpPr>
          <p:nvPr/>
        </p:nvCxnSpPr>
        <p:spPr>
          <a:xfrm>
            <a:off x="8484314" y="5268286"/>
            <a:ext cx="0" cy="1275127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2808782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UI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Design.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 </a:t>
            </a:r>
            <a:r>
              <a:rPr lang="ko-KR" altLang="en-US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38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ALL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121871" y="581408"/>
            <a:ext cx="997006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4" name="그림 3" descr="텍스트, 화이트, 여러 가지이(가) 표시된 사진&#10;&#10;자동 생성된 설명">
            <a:extLst>
              <a:ext uri="{FF2B5EF4-FFF2-40B4-BE49-F238E27FC236}">
                <a16:creationId xmlns:a16="http://schemas.microsoft.com/office/drawing/2014/main" id="{EAAD298F-4110-A2AE-C17D-2C9FEFBA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03" y="781463"/>
            <a:ext cx="6009601" cy="59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1094" y="581408"/>
            <a:ext cx="9530842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097603-72BE-7E5D-E4F8-7D68FED432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06" y="1088499"/>
            <a:ext cx="8293587" cy="46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81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314231" y="581408"/>
            <a:ext cx="977770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773B7D-B386-6E1F-D141-D81BC4A4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82" y="1270820"/>
            <a:ext cx="5427436" cy="431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53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검색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80092" y="581408"/>
            <a:ext cx="921184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56CEBAA-BF21-1AFB-932E-0DA5181D07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80" y="719908"/>
            <a:ext cx="3878420" cy="59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68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네비게이션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07956" y="581408"/>
            <a:ext cx="9283980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FEEB3-D850-0658-08A7-4DFFB73D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19" y="1184516"/>
            <a:ext cx="5404526" cy="44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추천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80092" y="581408"/>
            <a:ext cx="921184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00DE4-43D4-B460-813A-D0047D5A5C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99" y="885975"/>
            <a:ext cx="7859602" cy="50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Like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141107" y="581408"/>
            <a:ext cx="9950829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B0BF6-331A-522D-45A6-BFC71D2C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30" y="1021858"/>
            <a:ext cx="8851340" cy="481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9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Like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141107" y="581408"/>
            <a:ext cx="9950829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E6EC3-5C3B-3449-D8AD-4A7174B9A1F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320" y="951877"/>
            <a:ext cx="5861360" cy="49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5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Charge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49259" y="581408"/>
            <a:ext cx="944267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DF253-1FAD-E92F-D291-B6388CC8A7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71" y="985951"/>
            <a:ext cx="6107621" cy="48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3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83282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Introduce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724CD9-0CB3-4C3F-8A95-16583FA2BD54}"/>
              </a:ext>
            </a:extLst>
          </p:cNvPr>
          <p:cNvSpPr txBox="1"/>
          <p:nvPr/>
        </p:nvSpPr>
        <p:spPr>
          <a:xfrm>
            <a:off x="768350" y="403797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주제 안내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301396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 Design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설계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19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92028" y="581408"/>
            <a:ext cx="10099908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398EE-7263-4004-CC30-9EE705B82A10}"/>
              </a:ext>
            </a:extLst>
          </p:cNvPr>
          <p:cNvSpPr txBox="1"/>
          <p:nvPr/>
        </p:nvSpPr>
        <p:spPr>
          <a:xfrm>
            <a:off x="388978" y="626500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충전소 정보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21E5E4-6FEB-60EA-8E90-94518F69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5" y="1723787"/>
            <a:ext cx="2286319" cy="34104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9A4E91-ADC7-CD32-B7EB-9E5ED7E7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391" y="1747603"/>
            <a:ext cx="423921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8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92028" y="581408"/>
            <a:ext cx="10099908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BEC61-5210-B245-AF2A-6EA56CFFD639}"/>
              </a:ext>
            </a:extLst>
          </p:cNvPr>
          <p:cNvSpPr txBox="1"/>
          <p:nvPr/>
        </p:nvSpPr>
        <p:spPr>
          <a:xfrm>
            <a:off x="388978" y="626500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정보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B1EAEE-12CF-84D1-FDD2-8E8A0563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5" y="2000050"/>
            <a:ext cx="2286319" cy="28578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9E3066-38CC-C136-C297-D383D91E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023" y="1942892"/>
            <a:ext cx="3781953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3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92028" y="581408"/>
            <a:ext cx="10099908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47B4B-287B-10A8-6EF8-371A4CEB60D2}"/>
              </a:ext>
            </a:extLst>
          </p:cNvPr>
          <p:cNvSpPr txBox="1"/>
          <p:nvPr/>
        </p:nvSpPr>
        <p:spPr>
          <a:xfrm>
            <a:off x="388978" y="626500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정보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7EE64B-CB16-AB75-BE5B-0A46705B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28" y="1167881"/>
            <a:ext cx="2968338" cy="18004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0586B0-4664-C7BE-0F42-ACFDD6A9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16" y="1193236"/>
            <a:ext cx="3467584" cy="18004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DA81498-9451-ACDB-F3F5-31E79F5E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04" y="3843043"/>
            <a:ext cx="2965861" cy="1482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62A2E4-B40E-8F12-D555-23E46F5A5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216" y="3907205"/>
            <a:ext cx="5210902" cy="21338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169E87-5150-8541-48C2-E8EB1F047999}"/>
              </a:ext>
            </a:extLst>
          </p:cNvPr>
          <p:cNvSpPr txBox="1"/>
          <p:nvPr/>
        </p:nvSpPr>
        <p:spPr>
          <a:xfrm>
            <a:off x="388978" y="3102655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흥미 정보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884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309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2828018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Use Case.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동작 시나리오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97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 case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80092" y="581408"/>
            <a:ext cx="921184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320AD-542C-10AD-2404-3D0B319D6636}"/>
              </a:ext>
            </a:extLst>
          </p:cNvPr>
          <p:cNvSpPr txBox="1"/>
          <p:nvPr/>
        </p:nvSpPr>
        <p:spPr>
          <a:xfrm>
            <a:off x="388978" y="1122790"/>
            <a:ext cx="10697772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선행 조건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가입 시 동일한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email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사용자 정보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없어야 한다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성공 시나리오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이메일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비밀번호를 입력한다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요청 시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값을 저장한다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3.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성공 시 로그인 화면으로 이동한다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 시나리오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동일한 이메일이 있는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1.1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중복 이메일이 존재한다고 알림 메시지를 띄운다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저장 시 오류가 발생한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2.1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오류 발생 알림 메시지를 띄우고 재시도를 요청한다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907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 case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80092" y="581408"/>
            <a:ext cx="921184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320AD-542C-10AD-2404-3D0B319D6636}"/>
              </a:ext>
            </a:extLst>
          </p:cNvPr>
          <p:cNvSpPr txBox="1"/>
          <p:nvPr/>
        </p:nvSpPr>
        <p:spPr>
          <a:xfrm>
            <a:off x="388978" y="1122790"/>
            <a:ext cx="10697772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선행 조건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정보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개인정보가 저장되어 있어야 한다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성공 시나리오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이메일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비밀번호를 입력한다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요청 시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저장된 값과 비교한다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3.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정보가 일치할 시 </a:t>
            </a:r>
            <a:r>
              <a:rPr lang="ko-KR" altLang="en-US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메인화면으로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이동한다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 시나리오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정보가 없는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1.1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오류 발생 알림 메시지를 띄운다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저장된 정보와 다른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2.1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오류 발생 알림 메시지를 띄운다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518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 case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80092" y="581408"/>
            <a:ext cx="921184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320AD-542C-10AD-2404-3D0B319D6636}"/>
              </a:ext>
            </a:extLst>
          </p:cNvPr>
          <p:cNvSpPr txBox="1"/>
          <p:nvPr/>
        </p:nvSpPr>
        <p:spPr>
          <a:xfrm>
            <a:off x="388978" y="1122790"/>
            <a:ext cx="10697772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검색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선행 조건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정보가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저장되어 있어야 한다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성공 시나리오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옵션을 넣어 관광지 검색을 시도한다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</a:t>
            </a:r>
            <a:r>
              <a:rPr lang="ko-KR" altLang="en-US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요청값에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일치하는 관광지 정보를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검색한다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3.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받아온 값들을 반환한다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4.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 리스트화면으로 이동한다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5.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반환된 값들을 리스트로 출력해 보여준다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 시나리오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</a:t>
            </a:r>
            <a:r>
              <a:rPr lang="ko-KR" altLang="en-US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일치값이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없는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1.1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 조건을 </a:t>
            </a:r>
            <a:r>
              <a:rPr lang="ko-KR" altLang="en-US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확인해달라는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알림 메시지를 띄운다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검색 시 오류가 발생한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2.1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오류 발생 알림 메시지를 띄우고 재시도를 요청한다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03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 case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80092" y="581408"/>
            <a:ext cx="921184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320AD-542C-10AD-2404-3D0B319D6636}"/>
              </a:ext>
            </a:extLst>
          </p:cNvPr>
          <p:cNvSpPr txBox="1"/>
          <p:nvPr/>
        </p:nvSpPr>
        <p:spPr>
          <a:xfrm>
            <a:off x="388978" y="1122790"/>
            <a:ext cx="106977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추천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선행 조건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AI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개발이 완료 되어 있어야 한다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성공 시나리오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네비게이션에서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클릭한다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개발된 추천 알고리즘으로 관광지 정보를 마커로 표시한다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3.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사용자는 마커를 클릭하여 요약정보를 확인할 수 있다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4. </a:t>
            </a:r>
            <a:r>
              <a:rPr lang="ko-KR" altLang="en-US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요약정보란을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누르면 상세정보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웹페이지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상세정보 페이지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이동한다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 시나리오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 오류로 인해 버그 발생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1.1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앱 자체에서 오류 화면을 띄우고 </a:t>
            </a:r>
            <a:r>
              <a:rPr lang="ko-KR" altLang="en-US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새로고침을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시도한다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253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 case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80092" y="581408"/>
            <a:ext cx="921184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320AD-542C-10AD-2404-3D0B319D6636}"/>
              </a:ext>
            </a:extLst>
          </p:cNvPr>
          <p:cNvSpPr txBox="1"/>
          <p:nvPr/>
        </p:nvSpPr>
        <p:spPr>
          <a:xfrm>
            <a:off x="388978" y="1122790"/>
            <a:ext cx="10697772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흥미 장소 저장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선행 조건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없음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성공 시나리오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하트모양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누른다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관광지 정보를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추가한다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3.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하트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변경된다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 시나리오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 관심등록이 된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1.1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관심등록이 해제된다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저장 시 오류가 발생한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2.1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오류 발생 알림 메시지를 띄우고 재시도를 요청한다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35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선정 배경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F6085-C938-46D3-AA3A-D0961C912AF2}"/>
              </a:ext>
            </a:extLst>
          </p:cNvPr>
          <p:cNvSpPr txBox="1"/>
          <p:nvPr/>
        </p:nvSpPr>
        <p:spPr>
          <a:xfrm>
            <a:off x="326379" y="1112387"/>
            <a:ext cx="74206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코로나 규제 완화로 인한 여행객 증가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제주도 관광 수요 증가</a:t>
            </a:r>
            <a:r>
              <a:rPr lang="ko-KR" altLang="en-US" sz="2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ko-KR" altLang="en-US" sz="2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0D692-197E-D09C-5600-55A96B1AE9E4}"/>
              </a:ext>
            </a:extLst>
          </p:cNvPr>
          <p:cNvSpPr txBox="1"/>
          <p:nvPr/>
        </p:nvSpPr>
        <p:spPr>
          <a:xfrm>
            <a:off x="532048" y="2297694"/>
            <a:ext cx="5131629" cy="340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 코로나 규제 완화로 인한 여행 수요 급증 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⇒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관광지로 유명했던 제주도의 수요 ↑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제주도내 주민등록인구는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2022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기준 약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만명으로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연평균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1.3%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정도 매년 증가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외국인과 관광객까지 고려하면 전체 상주인구는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만명을 넘을 것으로 추정</a:t>
            </a:r>
            <a:endParaRPr lang="en-US" altLang="ko-KR" sz="1400" b="0" i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 왕복 비행기 값이 30만원에 이를 정도로 인기 급상승 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⇒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사람들의 관광을 좀 더 편리하게 돕기 위해 교통량 예측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기반의 관광지 추천 사이트를 개발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42653B-3856-A444-403E-2B076DFB404A}"/>
              </a:ext>
            </a:extLst>
          </p:cNvPr>
          <p:cNvCxnSpPr>
            <a:cxnSpLocks/>
          </p:cNvCxnSpPr>
          <p:nvPr/>
        </p:nvCxnSpPr>
        <p:spPr>
          <a:xfrm>
            <a:off x="5816081" y="1831021"/>
            <a:ext cx="0" cy="45511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F2DC70CA-BCE5-59ED-820C-02858B8C5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864437"/>
              </p:ext>
            </p:extLst>
          </p:nvPr>
        </p:nvGraphicFramePr>
        <p:xfrm>
          <a:off x="6515680" y="4184980"/>
          <a:ext cx="4697839" cy="22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1817F44-7107-EBB2-8336-881298CBA9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71" y="1831021"/>
            <a:ext cx="4743647" cy="21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94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 case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80092" y="581408"/>
            <a:ext cx="921184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320AD-542C-10AD-2404-3D0B319D6636}"/>
              </a:ext>
            </a:extLst>
          </p:cNvPr>
          <p:cNvSpPr txBox="1"/>
          <p:nvPr/>
        </p:nvSpPr>
        <p:spPr>
          <a:xfrm>
            <a:off x="388978" y="1122790"/>
            <a:ext cx="10697772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흥미 장소 삭제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선행 조건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없음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성공 시나리오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하트모양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누른다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관광지 정보를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삭제한다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3.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하트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변경된다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 시나리오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관심등록이 안된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1.1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관심등록이 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저장 시 오류가 발생한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2.1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오류 발생 알림 메시지를 띄우고 재시도를 요청한다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28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 case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880092" y="581408"/>
            <a:ext cx="9211844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320AD-542C-10AD-2404-3D0B319D6636}"/>
              </a:ext>
            </a:extLst>
          </p:cNvPr>
          <p:cNvSpPr txBox="1"/>
          <p:nvPr/>
        </p:nvSpPr>
        <p:spPr>
          <a:xfrm>
            <a:off x="388978" y="1122790"/>
            <a:ext cx="10697772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충전소 검색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선행 조건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정보가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저장되어 있어야 한다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    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현재 위치 정보 제공 동의를 하여야 한다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성공 시나리오 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사용자가 옵션을 넣어 충전소 검색을 시도한다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</a:t>
            </a:r>
            <a:r>
              <a:rPr lang="ko-KR" altLang="en-US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요청값에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일치하는 충전소 정보를 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검색한다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3.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받아온 값들을 반환한다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4.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지도에 일치하는 충전소를 마커로 표시한다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확장 시나리오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1.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</a:t>
            </a:r>
            <a:r>
              <a:rPr lang="ko-KR" altLang="en-US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일치값이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없는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1.1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 조건을 </a:t>
            </a:r>
            <a:r>
              <a:rPr lang="ko-KR" altLang="en-US" dirty="0" err="1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확인해달라는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알림 메시지를 띄운다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2. DB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검색 시 오류가 발생한 경우</a:t>
            </a:r>
            <a:endParaRPr lang="en-US" altLang="ko-KR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	2.1 </a:t>
            </a:r>
            <a:r>
              <a:rPr lang="ko-KR" altLang="en-US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오류 발생 알림 메시지를 띄우고 재시도를 요청한다</a:t>
            </a:r>
            <a:r>
              <a:rPr lang="en-US" altLang="ko-KR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6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309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2377574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Change.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변경사항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374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변경사항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1094" y="581408"/>
            <a:ext cx="9530842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4098" name="Picture 2" descr="ReactNative] 리액트 네이티브 시작하기 (1) - window 환경설정, 네이티브앱과 비교, 장 단점">
            <a:extLst>
              <a:ext uri="{FF2B5EF4-FFF2-40B4-BE49-F238E27FC236}">
                <a16:creationId xmlns:a16="http://schemas.microsoft.com/office/drawing/2014/main" id="{4E98C8B9-1866-BB2F-286B-44AA8F30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35" y="1715435"/>
            <a:ext cx="3392849" cy="33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무료] 안드로이드 스튜디오로 안드로이드 앱 만들기 - 인프런 | 강의">
            <a:extLst>
              <a:ext uri="{FF2B5EF4-FFF2-40B4-BE49-F238E27FC236}">
                <a16:creationId xmlns:a16="http://schemas.microsoft.com/office/drawing/2014/main" id="{D226A885-C881-F00D-6C02-D8C44B49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449" y="1755932"/>
            <a:ext cx="4514016" cy="334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8F80DE-2E41-B456-45E3-F065FDCAC67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535" y="1715434"/>
            <a:ext cx="3392849" cy="3360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4BE9D7-52E5-69F0-BE3B-45922674D13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652" y="3071809"/>
            <a:ext cx="1447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0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변경사항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1094" y="581408"/>
            <a:ext cx="9530842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6146" name="Picture 2" descr="카카오맵 - 지도 / 내비게이션 / 길찾기 / 위치공유 - Google Play 앱">
            <a:extLst>
              <a:ext uri="{FF2B5EF4-FFF2-40B4-BE49-F238E27FC236}">
                <a16:creationId xmlns:a16="http://schemas.microsoft.com/office/drawing/2014/main" id="{04DDDEAD-2CD9-1DBA-34C9-EF2AE0A80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51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변경사항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1094" y="581408"/>
            <a:ext cx="9530842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69083-4885-2353-ACE0-2B9D84B1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62" y="1718471"/>
            <a:ext cx="9968475" cy="42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12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309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1576072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Date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일정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388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일정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08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3E72005-1EB1-57B1-5280-1A673A153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94145"/>
              </p:ext>
            </p:extLst>
          </p:nvPr>
        </p:nvGraphicFramePr>
        <p:xfrm>
          <a:off x="1633229" y="1518417"/>
          <a:ext cx="8777410" cy="4588581"/>
        </p:xfrm>
        <a:graphic>
          <a:graphicData uri="http://schemas.openxmlformats.org/drawingml/2006/table">
            <a:tbl>
              <a:tblPr/>
              <a:tblGrid>
                <a:gridCol w="2583838">
                  <a:extLst>
                    <a:ext uri="{9D8B030D-6E8A-4147-A177-3AD203B41FA5}">
                      <a16:colId xmlns:a16="http://schemas.microsoft.com/office/drawing/2014/main" val="2149760097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4152686583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3100945239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284392732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1437945103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2385148652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4008636694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3311048660"/>
                    </a:ext>
                  </a:extLst>
                </a:gridCol>
              </a:tblGrid>
              <a:tr h="47646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수행 기간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: 2023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년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월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02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일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~ 2023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년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06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월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08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일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27267"/>
                  </a:ext>
                </a:extLst>
              </a:tr>
              <a:tr h="60311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기간</a:t>
                      </a: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개발내용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03.02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03.07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03.08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03.14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03.15 ~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03.28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03.29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04.25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04.26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05.09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05.10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05.25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05.26 ~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06.08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55194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주제 아이디어 모색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0000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highlight>
                          <a:srgbClr val="0000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949434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주제 아이디어 선정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771876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계획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설계 및 발표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업무 분담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858597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개발 진행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790618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중간 개발 보고 및 중간 보고서 작성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907815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논문 작성 및 게재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최종 보고서 작성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26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54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4846198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Division of Works.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역할 분담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275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역할 분담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9703C-E611-7DB1-B0DE-6839E7C1D5ED}"/>
              </a:ext>
            </a:extLst>
          </p:cNvPr>
          <p:cNvSpPr txBox="1"/>
          <p:nvPr/>
        </p:nvSpPr>
        <p:spPr>
          <a:xfrm>
            <a:off x="2507143" y="1450082"/>
            <a:ext cx="7177714" cy="4596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ko-KR" sz="2200" spc="20" dirty="0">
                <a:solidFill>
                  <a:srgbClr val="0070C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정민수</a:t>
            </a:r>
            <a:endParaRPr lang="en-US" altLang="ko-KR" sz="2200" spc="20" dirty="0">
              <a:solidFill>
                <a:srgbClr val="0070C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팀</a:t>
            </a:r>
            <a:r>
              <a:rPr lang="ko-KR" altLang="en-US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Dev, </a:t>
            </a:r>
            <a:r>
              <a:rPr lang="en-US" altLang="ko-KR" sz="1800" spc="2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Github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master(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관리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spc="2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ko-KR" sz="2200" spc="20" dirty="0" err="1">
                <a:solidFill>
                  <a:srgbClr val="0070C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조시완</a:t>
            </a:r>
            <a:endParaRPr lang="en-US" altLang="ko-KR" sz="1800" spc="20" dirty="0">
              <a:solidFill>
                <a:srgbClr val="0070C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팀원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, Backend Dev, </a:t>
            </a:r>
            <a:r>
              <a:rPr lang="en-US" altLang="ko-KR" spc="2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G</a:t>
            </a:r>
            <a:r>
              <a:rPr lang="en-US" altLang="ko-KR" sz="1800" spc="2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ithub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collaborator(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협업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endParaRPr lang="en-US" altLang="ko-KR" sz="2500" spc="2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en-US" sz="2200" spc="20" dirty="0">
                <a:solidFill>
                  <a:srgbClr val="0070C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안정환</a:t>
            </a:r>
            <a:endParaRPr lang="en-US" altLang="ko-KR" sz="2200" spc="20" dirty="0">
              <a:solidFill>
                <a:srgbClr val="0070C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팀원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Frontend Dev, </a:t>
            </a:r>
            <a:r>
              <a:rPr lang="en-US" altLang="ko-KR" spc="2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G</a:t>
            </a:r>
            <a:r>
              <a:rPr lang="en-US" altLang="ko-KR" sz="1800" spc="2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ithub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collaborator(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협업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endParaRPr lang="ko-KR" altLang="ko-KR" sz="2500" spc="2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2000" spc="20" dirty="0">
                <a:solidFill>
                  <a:srgbClr val="00B05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000" spc="20" dirty="0">
                <a:solidFill>
                  <a:srgbClr val="00B05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공동</a:t>
            </a:r>
            <a:r>
              <a:rPr lang="en-US" altLang="ko-KR" sz="2000" spc="20" dirty="0">
                <a:solidFill>
                  <a:srgbClr val="00B05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발표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아이디어 제안 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안정환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/ </a:t>
            </a:r>
            <a:r>
              <a:rPr lang="ko-KR" altLang="en-US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중간 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정민수 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최종 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pc="2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조시완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) </a:t>
            </a:r>
            <a:endParaRPr lang="ko-KR" altLang="ko-KR" sz="1800" spc="2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8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41FDAF5-71E4-B089-7F97-34EFE98F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18" y="767573"/>
            <a:ext cx="9274628" cy="59331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목표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F6085-C938-46D3-AA3A-D0961C912AF2}"/>
              </a:ext>
            </a:extLst>
          </p:cNvPr>
          <p:cNvSpPr txBox="1"/>
          <p:nvPr/>
        </p:nvSpPr>
        <p:spPr>
          <a:xfrm>
            <a:off x="198391" y="3026283"/>
            <a:ext cx="11795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en-US" altLang="ko-KR" sz="2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500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제주 교통량 예측 </a:t>
            </a:r>
            <a:r>
              <a:rPr lang="en-US" altLang="ko-KR" sz="3500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2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기반의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500" b="1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인기 관광지 추천 시스템</a:t>
            </a:r>
            <a:r>
              <a:rPr lang="ko-KR" altLang="en-US" sz="3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</a:t>
            </a:r>
            <a:r>
              <a:rPr lang="en-US" altLang="ko-KR" sz="4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ko-KR" altLang="en-US" sz="4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BE920-0E5E-345D-B34A-098B8A0C9740}"/>
              </a:ext>
            </a:extLst>
          </p:cNvPr>
          <p:cNvSpPr txBox="1"/>
          <p:nvPr/>
        </p:nvSpPr>
        <p:spPr>
          <a:xfrm>
            <a:off x="1964281" y="3920333"/>
            <a:ext cx="7555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제주도 여행객 수요 증가에 따라 교통량을 분석 및 예측하여 집중되어 있는 위치 파악 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인기있는 주변 관광지를 편리하게 이용할 수 있도록 시스템 개발</a:t>
            </a:r>
          </a:p>
        </p:txBody>
      </p:sp>
    </p:spTree>
    <p:extLst>
      <p:ext uri="{BB962C8B-B14F-4D97-AF65-F5344CB8AC3E}">
        <p14:creationId xmlns:p14="http://schemas.microsoft.com/office/powerpoint/2010/main" val="1320273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600" dirty="0">
                <a:ln w="22225">
                  <a:solidFill>
                    <a:prstClr val="white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10</a:t>
            </a:r>
            <a:endParaRPr kumimoji="0" lang="en-US" altLang="ko-KR" sz="16600" b="0" i="0" u="none" strike="noStrike" kern="1200" cap="none" spc="0" normalizeH="0" baseline="0" noProof="0" dirty="0">
              <a:ln w="22225">
                <a:solidFill>
                  <a:prstClr val="white"/>
                </a:solidFill>
              </a:ln>
              <a:noFill/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3291286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References.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394038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 문헌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378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 문헌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9703C-E611-7DB1-B0DE-6839E7C1D5ED}"/>
              </a:ext>
            </a:extLst>
          </p:cNvPr>
          <p:cNvSpPr txBox="1"/>
          <p:nvPr/>
        </p:nvSpPr>
        <p:spPr>
          <a:xfrm>
            <a:off x="776814" y="2352313"/>
            <a:ext cx="9081477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1. 3p &lt; </a:t>
            </a:r>
            <a:r>
              <a:rPr lang="ko-KR" altLang="en-US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최근 </a:t>
            </a:r>
            <a:r>
              <a:rPr lang="en-US" altLang="ko-KR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주간 전국 </a:t>
            </a:r>
            <a:r>
              <a:rPr lang="ko-KR" altLang="en-US" sz="2000" spc="2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확진자수</a:t>
            </a:r>
            <a:r>
              <a:rPr lang="ko-KR" altLang="en-US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및 발생률 추이 </a:t>
            </a:r>
            <a:r>
              <a:rPr lang="en-US" altLang="ko-KR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&gt; [</a:t>
            </a:r>
            <a:r>
              <a:rPr lang="ko-KR" altLang="en-US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질병관리청</a:t>
            </a:r>
            <a:r>
              <a:rPr lang="en-US" altLang="ko-KR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] 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  <a:hlinkClick r:id="rId2"/>
              </a:rPr>
              <a:t>http://www.healthinnews.co.kr/news/articleView.html?idxno=35541</a:t>
            </a:r>
            <a:r>
              <a:rPr lang="en-US" altLang="ko-KR" sz="16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endParaRPr lang="en-US" altLang="ko-KR" sz="2000" spc="2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endParaRPr lang="en-US" altLang="ko-KR" sz="2000" spc="2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2. 3p </a:t>
            </a:r>
            <a:r>
              <a:rPr lang="ko-KR" altLang="en-US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연도별 제주도 관광객 수 </a:t>
            </a:r>
            <a:r>
              <a:rPr lang="en-US" altLang="ko-KR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2000" spc="2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제주특별자치도관광협회</a:t>
            </a:r>
            <a:r>
              <a:rPr lang="en-US" altLang="ko-KR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] 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20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b="0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3" tooltip="http://www.visitjeju.or.kr/web/bbs/bbsList.do?bbsId=TOURSTAT"/>
              </a:rPr>
              <a:t>http://www.visitjeju.or.kr/web/bbs/bbsList.do?bbsId=TOURSTAT</a:t>
            </a:r>
            <a:endParaRPr lang="en-US" altLang="ko-KR" sz="1600" b="0" i="0" spc="2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70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6636113" y="4211122"/>
            <a:ext cx="547297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 err="1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QnA</a:t>
            </a:r>
            <a:endParaRPr lang="en-US" altLang="ko-KR" sz="16600" dirty="0">
              <a:ln w="22225">
                <a:solidFill>
                  <a:schemeClr val="bg1"/>
                </a:solidFill>
              </a:ln>
              <a:noFill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88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538961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Main Dev Contents.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개발 내용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320AD-542C-10AD-2404-3D0B319D6636}"/>
              </a:ext>
            </a:extLst>
          </p:cNvPr>
          <p:cNvSpPr txBox="1"/>
          <p:nvPr/>
        </p:nvSpPr>
        <p:spPr>
          <a:xfrm>
            <a:off x="2199089" y="2035671"/>
            <a:ext cx="7962436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제주도 교통량 분석 및 예측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개발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예측된 교통량을 기반으로 한 인기 관광지 추천 기능 개발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지도 </a:t>
            </a:r>
            <a:r>
              <a:rPr lang="en-US" altLang="ko-KR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이용한 현재 위치 기준 주변 관광지 정보 표시 기능 개발</a:t>
            </a:r>
            <a:endParaRPr lang="en-US" altLang="ko-KR" sz="2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89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165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467D1-0AC3-7994-CFAE-726E51AEEB0A}"/>
              </a:ext>
            </a:extLst>
          </p:cNvPr>
          <p:cNvSpPr txBox="1"/>
          <p:nvPr/>
        </p:nvSpPr>
        <p:spPr>
          <a:xfrm>
            <a:off x="768350" y="3080833"/>
            <a:ext cx="6925294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Overall</a:t>
            </a: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System Structure.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475C-ABC1-413C-00D0-571498DF4D5C}"/>
              </a:ext>
            </a:extLst>
          </p:cNvPr>
          <p:cNvSpPr txBox="1"/>
          <p:nvPr/>
        </p:nvSpPr>
        <p:spPr>
          <a:xfrm>
            <a:off x="768350" y="403797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전체 시스템 구조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65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개발자 스텝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D0DB30-0BC1-D235-054E-F91ACE1FD2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8067" y="1518417"/>
            <a:ext cx="9807525" cy="45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2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시스템 구조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45951" y="581408"/>
            <a:ext cx="8645985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26500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구조도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DEAD7FFB-939D-B7B0-5F1A-5A7F6169A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141635"/>
            <a:ext cx="6797675" cy="50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1154</Words>
  <Application>Microsoft Office PowerPoint</Application>
  <PresentationFormat>와이드스크린</PresentationFormat>
  <Paragraphs>243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Calibri Light</vt:lpstr>
      <vt:lpstr>Calibri</vt:lpstr>
      <vt:lpstr>G마켓 산스 Bold</vt:lpstr>
      <vt:lpstr>G마켓 산스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정민수</cp:lastModifiedBy>
  <cp:revision>119</cp:revision>
  <dcterms:created xsi:type="dcterms:W3CDTF">2020-10-19T03:50:26Z</dcterms:created>
  <dcterms:modified xsi:type="dcterms:W3CDTF">2023-04-06T09:22:30Z</dcterms:modified>
</cp:coreProperties>
</file>